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F7B"/>
    <a:srgbClr val="B3A2C7"/>
    <a:srgbClr val="FF9999"/>
    <a:srgbClr val="D99694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6556992346"/>
          <c:y val="3.0102659818651865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3680655.6</c:v>
                </c:pt>
                <c:pt idx="1">
                  <c:v>335738.27</c:v>
                </c:pt>
                <c:pt idx="2">
                  <c:v>17248.21</c:v>
                </c:pt>
                <c:pt idx="3">
                  <c:v>4033642.08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3737363.41</c:v>
                </c:pt>
                <c:pt idx="1">
                  <c:v>345967.46</c:v>
                </c:pt>
                <c:pt idx="2">
                  <c:v>17696.669999999998</c:v>
                </c:pt>
                <c:pt idx="3">
                  <c:v>4101027.54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4009314.86</c:v>
                </c:pt>
                <c:pt idx="1">
                  <c:v>349098.86</c:v>
                </c:pt>
                <c:pt idx="2">
                  <c:v>38474.42</c:v>
                </c:pt>
                <c:pt idx="3">
                  <c:v>4396888.1399999997</c:v>
                </c:pt>
              </c:numCache>
            </c:numRef>
          </c:val>
        </c:ser>
        <c:axId val="70928256"/>
        <c:axId val="70929792"/>
      </c:barChart>
      <c:catAx>
        <c:axId val="70928256"/>
        <c:scaling>
          <c:orientation val="minMax"/>
        </c:scaling>
        <c:axPos val="b"/>
        <c:tickLblPos val="nextTo"/>
        <c:crossAx val="70929792"/>
        <c:crosses val="autoZero"/>
        <c:auto val="1"/>
        <c:lblAlgn val="ctr"/>
        <c:lblOffset val="100"/>
      </c:catAx>
      <c:valAx>
        <c:axId val="70929792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70928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73619082281057"/>
          <c:y val="0.75911550643057313"/>
          <c:w val="0.15037056487853923"/>
          <c:h val="0.21146668639739621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3699.39</c:v>
                </c:pt>
                <c:pt idx="1">
                  <c:v>1942.31</c:v>
                </c:pt>
                <c:pt idx="2">
                  <c:v>0</c:v>
                </c:pt>
                <c:pt idx="3">
                  <c:v>15364.76</c:v>
                </c:pt>
                <c:pt idx="4">
                  <c:v>17752.89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1200</c:v>
                </c:pt>
                <c:pt idx="1">
                  <c:v>1992.81</c:v>
                </c:pt>
                <c:pt idx="2">
                  <c:v>15000</c:v>
                </c:pt>
                <c:pt idx="3">
                  <c:v>15764.24</c:v>
                </c:pt>
                <c:pt idx="4">
                  <c:v>18214.46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1557.5</c:v>
                </c:pt>
                <c:pt idx="1">
                  <c:v>2472.91</c:v>
                </c:pt>
                <c:pt idx="2">
                  <c:v>3953.18</c:v>
                </c:pt>
                <c:pt idx="3">
                  <c:v>15425.58</c:v>
                </c:pt>
                <c:pt idx="4">
                  <c:v>16971.060000000001</c:v>
                </c:pt>
              </c:numCache>
            </c:numRef>
          </c:val>
        </c:ser>
        <c:axId val="53573888"/>
        <c:axId val="53641216"/>
      </c:barChart>
      <c:catAx>
        <c:axId val="53573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53641216"/>
        <c:crosses val="autoZero"/>
        <c:auto val="1"/>
        <c:lblAlgn val="ctr"/>
        <c:lblOffset val="100"/>
      </c:catAx>
      <c:valAx>
        <c:axId val="5364121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53573888"/>
        <c:crosses val="autoZero"/>
        <c:crossBetween val="between"/>
        <c:majorUnit val="5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363246.38</c:v>
                </c:pt>
                <c:pt idx="1">
                  <c:v>20737.580000000002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2008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372690.79</c:v>
                </c:pt>
                <c:pt idx="1">
                  <c:v>21276.76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List1!$D$2:$D$3</c:f>
              <c:numCache>
                <c:formatCode>#,##0</c:formatCode>
                <c:ptCount val="2"/>
                <c:pt idx="0">
                  <c:v>355042.15</c:v>
                </c:pt>
                <c:pt idx="1">
                  <c:v>22992.45</c:v>
                </c:pt>
              </c:numCache>
            </c:numRef>
          </c:val>
        </c:ser>
        <c:axId val="76013952"/>
        <c:axId val="76015488"/>
      </c:barChart>
      <c:catAx>
        <c:axId val="760139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015488"/>
        <c:crosses val="autoZero"/>
        <c:auto val="1"/>
        <c:lblAlgn val="ctr"/>
        <c:lblOffset val="100"/>
      </c:catAx>
      <c:valAx>
        <c:axId val="76015488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013952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89007.99</c:v>
                </c:pt>
                <c:pt idx="1">
                  <c:v>21448.25</c:v>
                </c:pt>
                <c:pt idx="2">
                  <c:v>211727.54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91945.25</c:v>
                </c:pt>
                <c:pt idx="1">
                  <c:v>11500</c:v>
                </c:pt>
                <c:pt idx="2">
                  <c:v>217232.46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94035.199999999997</c:v>
                </c:pt>
                <c:pt idx="1">
                  <c:v>18787.89</c:v>
                </c:pt>
                <c:pt idx="2">
                  <c:v>231839.92</c:v>
                </c:pt>
              </c:numCache>
            </c:numRef>
          </c:val>
        </c:ser>
        <c:axId val="76254208"/>
        <c:axId val="76272384"/>
      </c:barChart>
      <c:catAx>
        <c:axId val="76254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272384"/>
        <c:crosses val="autoZero"/>
        <c:auto val="1"/>
        <c:lblAlgn val="ctr"/>
        <c:lblOffset val="100"/>
      </c:catAx>
      <c:valAx>
        <c:axId val="762723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6254208"/>
        <c:crosses val="autoZero"/>
        <c:crossBetween val="between"/>
        <c:majorUnit val="20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D99694"/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  <c:pt idx="3">
                  <c:v>davek na izplačane plače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2439785.19</c:v>
                </c:pt>
                <c:pt idx="1">
                  <c:v>45289.26</c:v>
                </c:pt>
                <c:pt idx="2">
                  <c:v>395250.28</c:v>
                </c:pt>
                <c:pt idx="3">
                  <c:v>89379.96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  <c:pt idx="3">
                  <c:v>davek na izplačane plače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2520298.1</c:v>
                </c:pt>
                <c:pt idx="1">
                  <c:v>46783.81</c:v>
                </c:pt>
                <c:pt idx="2">
                  <c:v>408293.54</c:v>
                </c:pt>
                <c:pt idx="3">
                  <c:v>45000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  <c:pt idx="3">
                  <c:v>davek na izplačane plače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2677595.35</c:v>
                </c:pt>
                <c:pt idx="1">
                  <c:v>48037.68</c:v>
                </c:pt>
                <c:pt idx="2">
                  <c:v>432637.62</c:v>
                </c:pt>
                <c:pt idx="3" formatCode="_-* #,##0&quot; &quot;_ _-;\-* #,##0&quot; &quot;_ _-;_-* &quot;-&quot;??&quot; &quot;_ _-;_-@_-">
                  <c:v>48194.75</c:v>
                </c:pt>
              </c:numCache>
            </c:numRef>
          </c:val>
        </c:ser>
        <c:axId val="76302208"/>
        <c:axId val="76303744"/>
      </c:barChart>
      <c:catAx>
        <c:axId val="76302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303744"/>
        <c:crosses val="autoZero"/>
        <c:auto val="1"/>
        <c:lblAlgn val="ctr"/>
        <c:lblOffset val="100"/>
      </c:catAx>
      <c:valAx>
        <c:axId val="7630374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6302208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2007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12358.34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prežek prihodkov 2008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2554.75</c:v>
                </c:pt>
              </c:numCache>
            </c:numRef>
          </c:val>
        </c:ser>
        <c:axId val="76447744"/>
        <c:axId val="76449280"/>
      </c:barChart>
      <c:catAx>
        <c:axId val="764477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449280"/>
        <c:crosses val="autoZero"/>
        <c:auto val="1"/>
        <c:lblAlgn val="ctr"/>
        <c:lblOffset val="100"/>
      </c:catAx>
      <c:valAx>
        <c:axId val="7644928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6447744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852"/>
          <c:y val="3.0102626453308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učbeniški sklad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245516.33</c:v>
                </c:pt>
                <c:pt idx="1">
                  <c:v>52159.47</c:v>
                </c:pt>
                <c:pt idx="2">
                  <c:v>28228.47</c:v>
                </c:pt>
                <c:pt idx="3">
                  <c:v>9834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učbeniški sklad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253399.75</c:v>
                </c:pt>
                <c:pt idx="1">
                  <c:v>53515.62</c:v>
                </c:pt>
                <c:pt idx="2">
                  <c:v>28962.41</c:v>
                </c:pt>
                <c:pt idx="3">
                  <c:v>10089.68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učbeniški sklad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279012.75</c:v>
                </c:pt>
                <c:pt idx="1">
                  <c:v>31052.880000000001</c:v>
                </c:pt>
                <c:pt idx="2">
                  <c:v>39007.56</c:v>
                </c:pt>
                <c:pt idx="3">
                  <c:v>25.67</c:v>
                </c:pt>
              </c:numCache>
            </c:numRef>
          </c:val>
        </c:ser>
        <c:axId val="53733248"/>
        <c:axId val="53734784"/>
      </c:barChart>
      <c:catAx>
        <c:axId val="53733248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/>
            </a:pPr>
            <a:endParaRPr lang="sl-SI"/>
          </a:p>
        </c:txPr>
        <c:crossAx val="53734784"/>
        <c:crosses val="autoZero"/>
        <c:lblAlgn val="ctr"/>
        <c:lblOffset val="100"/>
      </c:catAx>
      <c:valAx>
        <c:axId val="53734784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53733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73619082281057"/>
          <c:y val="0.75911550643057335"/>
          <c:w val="0.1503705648785392"/>
          <c:h val="0.21146668639739627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857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2633.4</c:v>
                </c:pt>
                <c:pt idx="1">
                  <c:v>4518.8500000000004</c:v>
                </c:pt>
                <c:pt idx="2">
                  <c:v>5966.03</c:v>
                </c:pt>
                <c:pt idx="3">
                  <c:v>4129.93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2701.87</c:v>
                </c:pt>
                <c:pt idx="1">
                  <c:v>4636.34</c:v>
                </c:pt>
                <c:pt idx="2">
                  <c:v>6121.15</c:v>
                </c:pt>
                <c:pt idx="3">
                  <c:v>4237.3100000000004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4258.05</c:v>
                </c:pt>
                <c:pt idx="1">
                  <c:v>23315.200000000001</c:v>
                </c:pt>
                <c:pt idx="2">
                  <c:v>5034.95</c:v>
                </c:pt>
                <c:pt idx="3">
                  <c:v>5866.22</c:v>
                </c:pt>
              </c:numCache>
            </c:numRef>
          </c:val>
        </c:ser>
        <c:axId val="53883648"/>
        <c:axId val="53885184"/>
      </c:barChart>
      <c:catAx>
        <c:axId val="53883648"/>
        <c:scaling>
          <c:orientation val="minMax"/>
        </c:scaling>
        <c:axPos val="b"/>
        <c:tickLblPos val="nextTo"/>
        <c:crossAx val="53885184"/>
        <c:crosses val="autoZero"/>
        <c:auto val="1"/>
        <c:lblAlgn val="ctr"/>
        <c:lblOffset val="100"/>
      </c:catAx>
      <c:valAx>
        <c:axId val="53885184"/>
        <c:scaling>
          <c:orientation val="minMax"/>
          <c:max val="60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53883648"/>
        <c:crosses val="autoZero"/>
        <c:crossBetween val="between"/>
        <c:majorUnit val="5000"/>
        <c:minorUnit val="1000"/>
      </c:valAx>
    </c:plotArea>
    <c:legend>
      <c:legendPos val="r"/>
      <c:layout>
        <c:manualLayout>
          <c:xMode val="edge"/>
          <c:yMode val="edge"/>
          <c:x val="0.81673619082281057"/>
          <c:y val="0.75911550643057357"/>
          <c:w val="0.15037056487853917"/>
          <c:h val="0.21146668639739635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863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5826.81</c:v>
                </c:pt>
                <c:pt idx="1">
                  <c:v>0</c:v>
                </c:pt>
                <c:pt idx="2">
                  <c:v>1100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6017.32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12255.14</c:v>
                </c:pt>
                <c:pt idx="1">
                  <c:v>0</c:v>
                </c:pt>
                <c:pt idx="2">
                  <c:v>450</c:v>
                </c:pt>
              </c:numCache>
            </c:numRef>
          </c:val>
        </c:ser>
        <c:axId val="53923200"/>
        <c:axId val="53924992"/>
      </c:barChart>
      <c:catAx>
        <c:axId val="53923200"/>
        <c:scaling>
          <c:orientation val="minMax"/>
        </c:scaling>
        <c:axPos val="b"/>
        <c:tickLblPos val="nextTo"/>
        <c:crossAx val="53924992"/>
        <c:crosses val="autoZero"/>
        <c:auto val="1"/>
        <c:lblAlgn val="ctr"/>
        <c:lblOffset val="100"/>
      </c:catAx>
      <c:valAx>
        <c:axId val="53924992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53923200"/>
        <c:crosses val="autoZero"/>
        <c:crossBetween val="between"/>
        <c:majorUnit val="500"/>
        <c:minorUnit val="50"/>
      </c:valAx>
    </c:plotArea>
    <c:legend>
      <c:legendPos val="r"/>
      <c:layout>
        <c:manualLayout>
          <c:xMode val="edge"/>
          <c:yMode val="edge"/>
          <c:x val="0.81673619082281057"/>
          <c:y val="0.75911550643057391"/>
          <c:w val="0.15037056487853917"/>
          <c:h val="0.21146668639739644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868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324890.8</c:v>
                </c:pt>
                <c:pt idx="1">
                  <c:v>112764.1</c:v>
                </c:pt>
                <c:pt idx="2">
                  <c:v>211215.45</c:v>
                </c:pt>
                <c:pt idx="3">
                  <c:v>15292.31</c:v>
                </c:pt>
                <c:pt idx="4">
                  <c:v>18977.41</c:v>
                </c:pt>
                <c:pt idx="5">
                  <c:v>20737.580000000002</c:v>
                </c:pt>
                <c:pt idx="6">
                  <c:v>3291888.47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333337.96000000002</c:v>
                </c:pt>
                <c:pt idx="1">
                  <c:v>115695.96</c:v>
                </c:pt>
                <c:pt idx="2">
                  <c:v>228668.27</c:v>
                </c:pt>
                <c:pt idx="3">
                  <c:v>15613.45</c:v>
                </c:pt>
                <c:pt idx="4">
                  <c:v>19670.82</c:v>
                </c:pt>
                <c:pt idx="5">
                  <c:v>21276.76</c:v>
                </c:pt>
                <c:pt idx="6">
                  <c:v>3341053.16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368499.95</c:v>
                </c:pt>
                <c:pt idx="1">
                  <c:v>156143.62</c:v>
                </c:pt>
                <c:pt idx="2">
                  <c:v>231212.42</c:v>
                </c:pt>
                <c:pt idx="3">
                  <c:v>15364.76</c:v>
                </c:pt>
                <c:pt idx="4">
                  <c:v>18542.490000000002</c:v>
                </c:pt>
                <c:pt idx="5">
                  <c:v>22992.45</c:v>
                </c:pt>
                <c:pt idx="6">
                  <c:v>3551128.41</c:v>
                </c:pt>
              </c:numCache>
            </c:numRef>
          </c:val>
        </c:ser>
        <c:axId val="74045696"/>
        <c:axId val="74051584"/>
      </c:barChart>
      <c:catAx>
        <c:axId val="74045696"/>
        <c:scaling>
          <c:orientation val="minMax"/>
        </c:scaling>
        <c:axPos val="b"/>
        <c:tickLblPos val="nextTo"/>
        <c:crossAx val="74051584"/>
        <c:crosses val="autoZero"/>
        <c:auto val="1"/>
        <c:lblAlgn val="ctr"/>
        <c:lblOffset val="100"/>
      </c:catAx>
      <c:valAx>
        <c:axId val="740515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4045696"/>
        <c:crosses val="autoZero"/>
        <c:crossBetween val="between"/>
        <c:majorUnit val="1000000"/>
        <c:minorUnit val="10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214393.18</c:v>
                </c:pt>
                <c:pt idx="1">
                  <c:v>8197.92</c:v>
                </c:pt>
                <c:pt idx="2">
                  <c:v>11042.31</c:v>
                </c:pt>
                <c:pt idx="3">
                  <c:v>22055.87</c:v>
                </c:pt>
                <c:pt idx="4">
                  <c:v>26192.35</c:v>
                </c:pt>
                <c:pt idx="5">
                  <c:v>12577.41</c:v>
                </c:pt>
                <c:pt idx="6">
                  <c:v>389.18</c:v>
                </c:pt>
                <c:pt idx="7">
                  <c:v>4133.4399999999996</c:v>
                </c:pt>
                <c:pt idx="8">
                  <c:v>4424.8100000000004</c:v>
                </c:pt>
                <c:pt idx="9">
                  <c:v>21484.33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219967.4</c:v>
                </c:pt>
                <c:pt idx="1">
                  <c:v>8411.07</c:v>
                </c:pt>
                <c:pt idx="2">
                  <c:v>11329.41</c:v>
                </c:pt>
                <c:pt idx="3">
                  <c:v>22629.32</c:v>
                </c:pt>
                <c:pt idx="4">
                  <c:v>26873.35</c:v>
                </c:pt>
                <c:pt idx="5">
                  <c:v>12904.42</c:v>
                </c:pt>
                <c:pt idx="6">
                  <c:v>399.3</c:v>
                </c:pt>
                <c:pt idx="7">
                  <c:v>4240.91</c:v>
                </c:pt>
                <c:pt idx="8">
                  <c:v>4539.8599999999997</c:v>
                </c:pt>
                <c:pt idx="9">
                  <c:v>22042.92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242668.71</c:v>
                </c:pt>
                <c:pt idx="1">
                  <c:v>10777.97</c:v>
                </c:pt>
                <c:pt idx="2">
                  <c:v>8693.86</c:v>
                </c:pt>
                <c:pt idx="3">
                  <c:v>22975</c:v>
                </c:pt>
                <c:pt idx="4">
                  <c:v>27554.54</c:v>
                </c:pt>
                <c:pt idx="5">
                  <c:v>13515</c:v>
                </c:pt>
                <c:pt idx="6">
                  <c:v>469.09</c:v>
                </c:pt>
                <c:pt idx="7">
                  <c:v>3629.32</c:v>
                </c:pt>
                <c:pt idx="8">
                  <c:v>10270.39</c:v>
                </c:pt>
                <c:pt idx="9">
                  <c:v>27946.07</c:v>
                </c:pt>
              </c:numCache>
            </c:numRef>
          </c:val>
        </c:ser>
        <c:axId val="75461760"/>
        <c:axId val="75463296"/>
      </c:barChart>
      <c:catAx>
        <c:axId val="75461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5463296"/>
        <c:crosses val="autoZero"/>
        <c:auto val="1"/>
        <c:lblAlgn val="ctr"/>
        <c:lblOffset val="100"/>
      </c:catAx>
      <c:valAx>
        <c:axId val="754632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5461760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34770.14</c:v>
                </c:pt>
                <c:pt idx="1">
                  <c:v>3374.74</c:v>
                </c:pt>
                <c:pt idx="2">
                  <c:v>74619.22</c:v>
                </c:pt>
                <c:pt idx="3">
                  <c:v>112764.1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35674.160000000003</c:v>
                </c:pt>
                <c:pt idx="1">
                  <c:v>3462.48</c:v>
                </c:pt>
                <c:pt idx="2">
                  <c:v>76559.320000000007</c:v>
                </c:pt>
                <c:pt idx="3">
                  <c:v>115695.96000000002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44960.15</c:v>
                </c:pt>
                <c:pt idx="1">
                  <c:v>3467.4</c:v>
                </c:pt>
                <c:pt idx="2">
                  <c:v>107716.07</c:v>
                </c:pt>
                <c:pt idx="3">
                  <c:v>156143.62</c:v>
                </c:pt>
              </c:numCache>
            </c:numRef>
          </c:val>
        </c:ser>
        <c:axId val="75730944"/>
        <c:axId val="75732480"/>
      </c:barChart>
      <c:catAx>
        <c:axId val="7573094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5732480"/>
        <c:crosses val="autoZero"/>
        <c:auto val="1"/>
        <c:lblAlgn val="ctr"/>
        <c:lblOffset val="100"/>
      </c:catAx>
      <c:valAx>
        <c:axId val="7573248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5730944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68001.08</c:v>
                </c:pt>
                <c:pt idx="1">
                  <c:v>27330.58</c:v>
                </c:pt>
                <c:pt idx="2">
                  <c:v>9014.73</c:v>
                </c:pt>
                <c:pt idx="3">
                  <c:v>2142.31</c:v>
                </c:pt>
                <c:pt idx="4">
                  <c:v>25597.56</c:v>
                </c:pt>
                <c:pt idx="5">
                  <c:v>13396.32</c:v>
                </c:pt>
                <c:pt idx="6">
                  <c:v>1050.3399999999999</c:v>
                </c:pt>
                <c:pt idx="7">
                  <c:v>539.54999999999995</c:v>
                </c:pt>
                <c:pt idx="8">
                  <c:v>3066.12</c:v>
                </c:pt>
                <c:pt idx="9">
                  <c:v>18870.560000000001</c:v>
                </c:pt>
                <c:pt idx="10">
                  <c:v>10074.209999999999</c:v>
                </c:pt>
                <c:pt idx="11">
                  <c:v>16020.4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69769.11</c:v>
                </c:pt>
                <c:pt idx="1">
                  <c:v>28041.18</c:v>
                </c:pt>
                <c:pt idx="2">
                  <c:v>9249.11</c:v>
                </c:pt>
                <c:pt idx="3">
                  <c:v>2198.0100000000002</c:v>
                </c:pt>
                <c:pt idx="4">
                  <c:v>26263.1</c:v>
                </c:pt>
                <c:pt idx="5">
                  <c:v>13744.62</c:v>
                </c:pt>
                <c:pt idx="6">
                  <c:v>1077.6500000000001</c:v>
                </c:pt>
                <c:pt idx="7">
                  <c:v>553.58000000000004</c:v>
                </c:pt>
                <c:pt idx="8">
                  <c:v>3145.84</c:v>
                </c:pt>
                <c:pt idx="9">
                  <c:v>19361.189999999999</c:v>
                </c:pt>
                <c:pt idx="10">
                  <c:v>10336.14</c:v>
                </c:pt>
                <c:pt idx="11">
                  <c:v>16436.93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52709.88</c:v>
                </c:pt>
                <c:pt idx="1">
                  <c:v>28131.77</c:v>
                </c:pt>
                <c:pt idx="2">
                  <c:v>9654.56</c:v>
                </c:pt>
                <c:pt idx="3">
                  <c:v>2108.7800000000002</c:v>
                </c:pt>
                <c:pt idx="4">
                  <c:v>23822.75</c:v>
                </c:pt>
                <c:pt idx="5">
                  <c:v>19986.48</c:v>
                </c:pt>
                <c:pt idx="6">
                  <c:v>989.85</c:v>
                </c:pt>
                <c:pt idx="7">
                  <c:v>680.19</c:v>
                </c:pt>
                <c:pt idx="8">
                  <c:v>4476.34</c:v>
                </c:pt>
                <c:pt idx="9">
                  <c:v>31394.83</c:v>
                </c:pt>
                <c:pt idx="10">
                  <c:v>9674.1299999999992</c:v>
                </c:pt>
                <c:pt idx="11">
                  <c:v>19816.07</c:v>
                </c:pt>
              </c:numCache>
            </c:numRef>
          </c:val>
        </c:ser>
        <c:axId val="75836032"/>
        <c:axId val="75841920"/>
      </c:barChart>
      <c:catAx>
        <c:axId val="758360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5841920"/>
        <c:crosses val="autoZero"/>
        <c:auto val="1"/>
        <c:lblAlgn val="ctr"/>
        <c:lblOffset val="100"/>
      </c:catAx>
      <c:valAx>
        <c:axId val="7584192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5836032"/>
        <c:crosses val="autoZero"/>
        <c:crossBetween val="between"/>
        <c:majorUnit val="5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1528.48</c:v>
                </c:pt>
                <c:pt idx="1">
                  <c:v>3691.16</c:v>
                </c:pt>
                <c:pt idx="2">
                  <c:v>3285.84</c:v>
                </c:pt>
                <c:pt idx="3">
                  <c:v>1114.19</c:v>
                </c:pt>
                <c:pt idx="4">
                  <c:v>2584.44</c:v>
                </c:pt>
                <c:pt idx="5">
                  <c:v>702.46</c:v>
                </c:pt>
                <c:pt idx="6">
                  <c:v>133.85</c:v>
                </c:pt>
                <c:pt idx="7">
                  <c:v>1238.05</c:v>
                </c:pt>
                <c:pt idx="8">
                  <c:v>857.63</c:v>
                </c:pt>
                <c:pt idx="9">
                  <c:v>9204.84</c:v>
                </c:pt>
                <c:pt idx="10">
                  <c:v>1224.52</c:v>
                </c:pt>
                <c:pt idx="11">
                  <c:v>4647.41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2008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1568.22</c:v>
                </c:pt>
                <c:pt idx="1">
                  <c:v>3787.13</c:v>
                </c:pt>
                <c:pt idx="2">
                  <c:v>4871.2700000000004</c:v>
                </c:pt>
                <c:pt idx="3">
                  <c:v>1143.1600000000001</c:v>
                </c:pt>
                <c:pt idx="4">
                  <c:v>2651.64</c:v>
                </c:pt>
                <c:pt idx="5">
                  <c:v>720.72</c:v>
                </c:pt>
                <c:pt idx="6">
                  <c:v>137.33000000000001</c:v>
                </c:pt>
                <c:pt idx="7">
                  <c:v>1270.24</c:v>
                </c:pt>
                <c:pt idx="8">
                  <c:v>879.93</c:v>
                </c:pt>
                <c:pt idx="9">
                  <c:v>9444.17</c:v>
                </c:pt>
                <c:pt idx="10">
                  <c:v>1256.3599999999999</c:v>
                </c:pt>
                <c:pt idx="11">
                  <c:v>3568.24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2008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1281.3800000000001</c:v>
                </c:pt>
                <c:pt idx="1">
                  <c:v>3807.05</c:v>
                </c:pt>
                <c:pt idx="2">
                  <c:v>5379.42</c:v>
                </c:pt>
                <c:pt idx="3">
                  <c:v>1715.53</c:v>
                </c:pt>
                <c:pt idx="4">
                  <c:v>2339.6999999999998</c:v>
                </c:pt>
                <c:pt idx="5">
                  <c:v>968.07</c:v>
                </c:pt>
                <c:pt idx="6">
                  <c:v>2246.35</c:v>
                </c:pt>
                <c:pt idx="7">
                  <c:v>1274.01</c:v>
                </c:pt>
                <c:pt idx="8">
                  <c:v>1139.3699999999999</c:v>
                </c:pt>
                <c:pt idx="9">
                  <c:v>13004.6</c:v>
                </c:pt>
                <c:pt idx="10">
                  <c:v>1571.43</c:v>
                </c:pt>
                <c:pt idx="11">
                  <c:v>4311.05</c:v>
                </c:pt>
              </c:numCache>
            </c:numRef>
          </c:val>
        </c:ser>
        <c:axId val="75990528"/>
        <c:axId val="75992064"/>
      </c:barChart>
      <c:catAx>
        <c:axId val="75990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5992064"/>
        <c:crosses val="autoZero"/>
        <c:auto val="1"/>
        <c:lblAlgn val="ctr"/>
        <c:lblOffset val="100"/>
      </c:catAx>
      <c:valAx>
        <c:axId val="7599206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5990528"/>
        <c:crosses val="autoZero"/>
        <c:crossBetween val="between"/>
        <c:majorUnit val="5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858048" cy="857256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357298"/>
          <a:ext cx="828680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1000108"/>
          <a:ext cx="7429552" cy="421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571472" y="5429265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>
                <a:solidFill>
                  <a:srgbClr val="7030A0"/>
                </a:solidFill>
              </a:rPr>
              <a:t>Znesek </a:t>
            </a:r>
            <a:r>
              <a:rPr lang="sl-SI" dirty="0" smtClean="0">
                <a:solidFill>
                  <a:srgbClr val="7030A0"/>
                </a:solidFill>
              </a:rPr>
              <a:t> 22.992,45 </a:t>
            </a:r>
            <a:r>
              <a:rPr lang="sl-SI" dirty="0" smtClean="0">
                <a:solidFill>
                  <a:srgbClr val="7030A0"/>
                </a:solidFill>
              </a:rPr>
              <a:t>€ je sestavljen iz:</a:t>
            </a: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22.292,23</a:t>
            </a:r>
            <a:r>
              <a:rPr lang="sl-SI" dirty="0" smtClean="0">
                <a:solidFill>
                  <a:srgbClr val="7030A0"/>
                </a:solidFill>
              </a:rPr>
              <a:t> </a:t>
            </a:r>
            <a:r>
              <a:rPr lang="sl-SI" dirty="0" smtClean="0">
                <a:solidFill>
                  <a:srgbClr val="7030A0"/>
                </a:solidFill>
              </a:rPr>
              <a:t>€ - nakup osnovnih sredstev iz nakazil MŠŠ </a:t>
            </a: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 377,67 </a:t>
            </a:r>
            <a:r>
              <a:rPr lang="sl-SI" dirty="0" smtClean="0">
                <a:solidFill>
                  <a:srgbClr val="7030A0"/>
                </a:solidFill>
              </a:rPr>
              <a:t>€ - nakup osnovnih sredstev iz donacij za šolski </a:t>
            </a:r>
            <a:r>
              <a:rPr lang="sl-SI" dirty="0" smtClean="0">
                <a:solidFill>
                  <a:srgbClr val="7030A0"/>
                </a:solidFill>
              </a:rPr>
              <a:t>sklad, donacije za p.š. Stična</a:t>
            </a:r>
            <a:endParaRPr lang="sl-SI" dirty="0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 322,55 € - nakup osnovnih sredstev iz nakazila zavarovalnice</a:t>
            </a:r>
            <a:endParaRPr lang="sl-SI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</a:t>
            </a:r>
            <a:r>
              <a:rPr lang="sl-SI" sz="3600" dirty="0" smtClean="0">
                <a:solidFill>
                  <a:srgbClr val="7030A0"/>
                </a:solidFill>
              </a:rPr>
              <a:t>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</a:t>
            </a:r>
            <a:r>
              <a:rPr lang="sl-SI" sz="3600" dirty="0" smtClean="0">
                <a:solidFill>
                  <a:srgbClr val="7030A0"/>
                </a:solidFill>
              </a:rPr>
              <a:t>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PRIHODKI OBČANOV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1285860"/>
          <a:ext cx="835824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141</Words>
  <Application>Microsoft Office PowerPoint</Application>
  <PresentationFormat>Diaprojekcija na zaslonu (4:3)</PresentationFormat>
  <Paragraphs>26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Primerjava - PRIHODKI </vt:lpstr>
      <vt:lpstr>Primerjava – PRIHODKI OBČANOV </vt:lpstr>
      <vt:lpstr>Primerjava – DRUGI PRIHODKI </vt:lpstr>
      <vt:lpstr>Primerjava - ODHODKI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STROŠKI STORITEV   </vt:lpstr>
      <vt:lpstr>Primerjava – AMORTIZACIJA   </vt:lpstr>
      <vt:lpstr>Primerjava – STROŠKI DELA </vt:lpstr>
      <vt:lpstr>Primerjava – STROŠKI DELA  </vt:lpstr>
      <vt:lpstr>Primerjava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41</cp:revision>
  <dcterms:created xsi:type="dcterms:W3CDTF">2008-02-26T14:04:13Z</dcterms:created>
  <dcterms:modified xsi:type="dcterms:W3CDTF">2009-02-24T09:28:58Z</dcterms:modified>
</cp:coreProperties>
</file>